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69" r:id="rId1"/>
  </p:sldMasterIdLst>
  <p:sldIdLst>
    <p:sldId id="256" r:id="rId2"/>
    <p:sldId id="262" r:id="rId3"/>
    <p:sldId id="257" r:id="rId4"/>
    <p:sldId id="263" r:id="rId5"/>
    <p:sldId id="260" r:id="rId6"/>
    <p:sldId id="264" r:id="rId7"/>
    <p:sldId id="261" r:id="rId8"/>
    <p:sldId id="265" r:id="rId9"/>
    <p:sldId id="269" r:id="rId10"/>
    <p:sldId id="270" r:id="rId11"/>
    <p:sldId id="266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>
        <p:scale>
          <a:sx n="90" d="100"/>
          <a:sy n="90" d="100"/>
        </p:scale>
        <p:origin x="-576" y="-15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7B35F3B-048B-4866-9358-108CED779556}" type="doc">
      <dgm:prSet loTypeId="urn:microsoft.com/office/officeart/2005/8/layout/vProcess5" loCatId="process" qsTypeId="urn:microsoft.com/office/officeart/2005/8/quickstyle/simple1" qsCatId="simple" csTypeId="urn:microsoft.com/office/officeart/2005/8/colors/accent1_1" csCatId="accent1" phldr="1"/>
      <dgm:spPr/>
      <dgm:t>
        <a:bodyPr/>
        <a:lstStyle/>
        <a:p>
          <a:endParaRPr lang="ru-RU"/>
        </a:p>
      </dgm:t>
    </dgm:pt>
    <dgm:pt modelId="{17FBA788-A832-4338-8C6D-BAA6E2A5464A}">
      <dgm:prSet phldrT="[Текст]" custT="1"/>
      <dgm:spPr>
        <a:solidFill>
          <a:schemeClr val="accent5">
            <a:lumMod val="40000"/>
            <a:lumOff val="60000"/>
          </a:schemeClr>
        </a:solidFill>
      </dgm:spPr>
      <dgm:t>
        <a:bodyPr/>
        <a:lstStyle/>
        <a:p>
          <a:pPr algn="ctr"/>
          <a:r>
            <a:rPr lang="ru-RU" sz="3600" b="1" dirty="0" err="1" smtClean="0"/>
            <a:t>Бисероплетение</a:t>
          </a:r>
          <a:r>
            <a:rPr lang="ru-RU" sz="3600" b="1" dirty="0" smtClean="0"/>
            <a:t> развивает</a:t>
          </a:r>
          <a:endParaRPr lang="ru-RU" sz="3600" b="1" dirty="0"/>
        </a:p>
      </dgm:t>
    </dgm:pt>
    <dgm:pt modelId="{C43B4852-639E-4611-8033-2BECC8FE1768}" type="parTrans" cxnId="{F5A34109-FD84-481B-857F-24ABD862E59D}">
      <dgm:prSet/>
      <dgm:spPr/>
      <dgm:t>
        <a:bodyPr/>
        <a:lstStyle/>
        <a:p>
          <a:endParaRPr lang="ru-RU"/>
        </a:p>
      </dgm:t>
    </dgm:pt>
    <dgm:pt modelId="{08264508-B73B-4CFC-B851-A4C357B1B6B8}" type="sibTrans" cxnId="{F5A34109-FD84-481B-857F-24ABD862E59D}">
      <dgm:prSet/>
      <dgm:spPr/>
      <dgm:t>
        <a:bodyPr/>
        <a:lstStyle/>
        <a:p>
          <a:endParaRPr lang="ru-RU"/>
        </a:p>
      </dgm:t>
    </dgm:pt>
    <dgm:pt modelId="{DA97105D-0528-42E6-89AC-22A37252DE1C}">
      <dgm:prSet phldrT="[Текст]"/>
      <dgm:spPr/>
      <dgm:t>
        <a:bodyPr/>
        <a:lstStyle/>
        <a:p>
          <a:pPr algn="ctr"/>
          <a:r>
            <a:rPr lang="ru-RU" b="1" dirty="0" smtClean="0"/>
            <a:t>Математические представления</a:t>
          </a:r>
          <a:r>
            <a:rPr lang="ru-RU" dirty="0" smtClean="0"/>
            <a:t>: геометрические формы, величина, пространственное положение предметов</a:t>
          </a:r>
          <a:endParaRPr lang="ru-RU" dirty="0"/>
        </a:p>
      </dgm:t>
    </dgm:pt>
    <dgm:pt modelId="{0492F1E2-4DAF-4DC0-B6B9-D3EAE3770DF7}" type="parTrans" cxnId="{40DDCC28-89A4-42C3-AACD-0071F43EAAA0}">
      <dgm:prSet/>
      <dgm:spPr/>
      <dgm:t>
        <a:bodyPr/>
        <a:lstStyle/>
        <a:p>
          <a:endParaRPr lang="ru-RU"/>
        </a:p>
      </dgm:t>
    </dgm:pt>
    <dgm:pt modelId="{DBFD1C30-2B73-456A-AE86-45CD52C94063}" type="sibTrans" cxnId="{40DDCC28-89A4-42C3-AACD-0071F43EAAA0}">
      <dgm:prSet/>
      <dgm:spPr/>
      <dgm:t>
        <a:bodyPr/>
        <a:lstStyle/>
        <a:p>
          <a:endParaRPr lang="ru-RU"/>
        </a:p>
      </dgm:t>
    </dgm:pt>
    <dgm:pt modelId="{D4ABE021-57B4-4A7C-AC7B-B5E00BB2B14C}">
      <dgm:prSet phldrT="[Текст]"/>
      <dgm:spPr/>
      <dgm:t>
        <a:bodyPr/>
        <a:lstStyle/>
        <a:p>
          <a:r>
            <a:rPr lang="ru-RU" b="1" dirty="0" err="1" smtClean="0"/>
            <a:t>Цветовосприятие</a:t>
          </a:r>
          <a:r>
            <a:rPr lang="ru-RU" dirty="0" smtClean="0"/>
            <a:t>: </a:t>
          </a:r>
          <a:r>
            <a:rPr lang="ru-RU" dirty="0" err="1" smtClean="0"/>
            <a:t>дифферинцируют</a:t>
          </a:r>
          <a:r>
            <a:rPr lang="ru-RU" dirty="0" smtClean="0"/>
            <a:t> цвета на контрастные и нюансные, на теплые и холодные</a:t>
          </a:r>
          <a:endParaRPr lang="ru-RU" dirty="0"/>
        </a:p>
      </dgm:t>
    </dgm:pt>
    <dgm:pt modelId="{C47BA54E-200E-4FC7-A02A-6A44CC285488}" type="parTrans" cxnId="{2A2CC7EE-9C8B-4EC0-9394-69C730DCB8FF}">
      <dgm:prSet/>
      <dgm:spPr/>
      <dgm:t>
        <a:bodyPr/>
        <a:lstStyle/>
        <a:p>
          <a:endParaRPr lang="ru-RU"/>
        </a:p>
      </dgm:t>
    </dgm:pt>
    <dgm:pt modelId="{41511CA3-44CE-48E4-B1A6-0FE91498E136}" type="sibTrans" cxnId="{2A2CC7EE-9C8B-4EC0-9394-69C730DCB8FF}">
      <dgm:prSet/>
      <dgm:spPr/>
      <dgm:t>
        <a:bodyPr/>
        <a:lstStyle/>
        <a:p>
          <a:endParaRPr lang="ru-RU"/>
        </a:p>
      </dgm:t>
    </dgm:pt>
    <dgm:pt modelId="{3A75B35C-C78C-4298-962B-D4EC74951186}">
      <dgm:prSet phldrT="[Текст]"/>
      <dgm:spPr/>
      <dgm:t>
        <a:bodyPr/>
        <a:lstStyle/>
        <a:p>
          <a:r>
            <a:rPr lang="ru-RU" b="1" dirty="0" smtClean="0"/>
            <a:t>Мелкую моторику - </a:t>
          </a:r>
          <a:r>
            <a:rPr lang="ru-RU" b="0" dirty="0" smtClean="0"/>
            <a:t>совокупность скоординированных действий нервной, мышечной и костной систем</a:t>
          </a:r>
          <a:r>
            <a:rPr lang="ru-RU" b="1" dirty="0" smtClean="0"/>
            <a:t> </a:t>
          </a:r>
          <a:endParaRPr lang="ru-RU" b="1" dirty="0"/>
        </a:p>
      </dgm:t>
    </dgm:pt>
    <dgm:pt modelId="{A014480D-7962-4126-854E-C76FA2A0D6CD}" type="parTrans" cxnId="{693E2098-C5D8-421D-A0BD-1899846DD2D8}">
      <dgm:prSet/>
      <dgm:spPr/>
      <dgm:t>
        <a:bodyPr/>
        <a:lstStyle/>
        <a:p>
          <a:endParaRPr lang="ru-RU"/>
        </a:p>
      </dgm:t>
    </dgm:pt>
    <dgm:pt modelId="{DE24C85B-650D-43A4-B74D-D52126E2FDC4}" type="sibTrans" cxnId="{693E2098-C5D8-421D-A0BD-1899846DD2D8}">
      <dgm:prSet/>
      <dgm:spPr/>
      <dgm:t>
        <a:bodyPr/>
        <a:lstStyle/>
        <a:p>
          <a:endParaRPr lang="ru-RU"/>
        </a:p>
      </dgm:t>
    </dgm:pt>
    <dgm:pt modelId="{4FBBD82F-7ADE-4D28-AA57-F6A6D7D2593D}" type="pres">
      <dgm:prSet presAssocID="{A7B35F3B-048B-4866-9358-108CED779556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FA18BDF-9C77-4C5E-ADFF-1ED5865F9F30}" type="pres">
      <dgm:prSet presAssocID="{A7B35F3B-048B-4866-9358-108CED779556}" presName="dummyMaxCanvas" presStyleCnt="0">
        <dgm:presLayoutVars/>
      </dgm:prSet>
      <dgm:spPr/>
    </dgm:pt>
    <dgm:pt modelId="{377B98D9-780B-4A29-8553-7ED62168F23B}" type="pres">
      <dgm:prSet presAssocID="{A7B35F3B-048B-4866-9358-108CED779556}" presName="FourNodes_1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A429324-987D-4967-BFCD-9C6ED44AB67E}" type="pres">
      <dgm:prSet presAssocID="{A7B35F3B-048B-4866-9358-108CED779556}" presName="FourNodes_2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6626B3D-0363-4537-9FF1-7EAB156BC9FB}" type="pres">
      <dgm:prSet presAssocID="{A7B35F3B-048B-4866-9358-108CED779556}" presName="FourNodes_3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A9A1741-D201-4F7D-AC6A-9882EED1BF83}" type="pres">
      <dgm:prSet presAssocID="{A7B35F3B-048B-4866-9358-108CED779556}" presName="FourNodes_4" presStyleLbl="node1" presStyleIdx="3" presStyleCnt="4" custLinFactNeighborX="147" custLinFactNeighborY="-399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7648F33-C204-4101-A2E7-CEB79094CFBD}" type="pres">
      <dgm:prSet presAssocID="{A7B35F3B-048B-4866-9358-108CED779556}" presName="FourConn_1-2" presStyleLbl="fg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221D98D-8AF1-4C1B-B330-9F5FF32C52FA}" type="pres">
      <dgm:prSet presAssocID="{A7B35F3B-048B-4866-9358-108CED779556}" presName="FourConn_2-3" presStyleLbl="fg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731FEF5-D551-4890-8802-320E205F9A48}" type="pres">
      <dgm:prSet presAssocID="{A7B35F3B-048B-4866-9358-108CED779556}" presName="FourConn_3-4" presStyleLbl="fg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3410225-2749-4FAD-B616-544DCF62CC0A}" type="pres">
      <dgm:prSet presAssocID="{A7B35F3B-048B-4866-9358-108CED779556}" presName="FourNodes_1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0BBC856-5543-409A-99B3-0CBFE8F696D2}" type="pres">
      <dgm:prSet presAssocID="{A7B35F3B-048B-4866-9358-108CED779556}" presName="FourNodes_2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9E37BF2-8B83-4D2A-9D2B-07A5B2273EE0}" type="pres">
      <dgm:prSet presAssocID="{A7B35F3B-048B-4866-9358-108CED779556}" presName="FourNodes_3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D1EC620-518A-4532-AEC8-473CB44B26CA}" type="pres">
      <dgm:prSet presAssocID="{A7B35F3B-048B-4866-9358-108CED779556}" presName="FourNodes_4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9FFF2D9-A021-48A3-AB7F-1E3E41674595}" type="presOf" srcId="{A7B35F3B-048B-4866-9358-108CED779556}" destId="{4FBBD82F-7ADE-4D28-AA57-F6A6D7D2593D}" srcOrd="0" destOrd="0" presId="urn:microsoft.com/office/officeart/2005/8/layout/vProcess5"/>
    <dgm:cxn modelId="{4A821F86-A8FE-45C9-A533-3DA09D5577BF}" type="presOf" srcId="{DBFD1C30-2B73-456A-AE86-45CD52C94063}" destId="{7221D98D-8AF1-4C1B-B330-9F5FF32C52FA}" srcOrd="0" destOrd="0" presId="urn:microsoft.com/office/officeart/2005/8/layout/vProcess5"/>
    <dgm:cxn modelId="{91654579-9097-4B0C-9BF6-D70BB225434A}" type="presOf" srcId="{3A75B35C-C78C-4298-962B-D4EC74951186}" destId="{0D1EC620-518A-4532-AEC8-473CB44B26CA}" srcOrd="1" destOrd="0" presId="urn:microsoft.com/office/officeart/2005/8/layout/vProcess5"/>
    <dgm:cxn modelId="{40DDCC28-89A4-42C3-AACD-0071F43EAAA0}" srcId="{A7B35F3B-048B-4866-9358-108CED779556}" destId="{DA97105D-0528-42E6-89AC-22A37252DE1C}" srcOrd="1" destOrd="0" parTransId="{0492F1E2-4DAF-4DC0-B6B9-D3EAE3770DF7}" sibTransId="{DBFD1C30-2B73-456A-AE86-45CD52C94063}"/>
    <dgm:cxn modelId="{868F1677-4A43-486F-A834-6F44AF44D22C}" type="presOf" srcId="{DA97105D-0528-42E6-89AC-22A37252DE1C}" destId="{1A429324-987D-4967-BFCD-9C6ED44AB67E}" srcOrd="0" destOrd="0" presId="urn:microsoft.com/office/officeart/2005/8/layout/vProcess5"/>
    <dgm:cxn modelId="{DBF6A74B-65FC-4705-AF5A-C66D490FE539}" type="presOf" srcId="{D4ABE021-57B4-4A7C-AC7B-B5E00BB2B14C}" destId="{A9E37BF2-8B83-4D2A-9D2B-07A5B2273EE0}" srcOrd="1" destOrd="0" presId="urn:microsoft.com/office/officeart/2005/8/layout/vProcess5"/>
    <dgm:cxn modelId="{4BF539AF-EEC7-4F7D-A6ED-3D12EF3EEDD8}" type="presOf" srcId="{17FBA788-A832-4338-8C6D-BAA6E2A5464A}" destId="{13410225-2749-4FAD-B616-544DCF62CC0A}" srcOrd="1" destOrd="0" presId="urn:microsoft.com/office/officeart/2005/8/layout/vProcess5"/>
    <dgm:cxn modelId="{039BC192-0702-49F5-8BB7-C76C88BA624A}" type="presOf" srcId="{17FBA788-A832-4338-8C6D-BAA6E2A5464A}" destId="{377B98D9-780B-4A29-8553-7ED62168F23B}" srcOrd="0" destOrd="0" presId="urn:microsoft.com/office/officeart/2005/8/layout/vProcess5"/>
    <dgm:cxn modelId="{693E2098-C5D8-421D-A0BD-1899846DD2D8}" srcId="{A7B35F3B-048B-4866-9358-108CED779556}" destId="{3A75B35C-C78C-4298-962B-D4EC74951186}" srcOrd="3" destOrd="0" parTransId="{A014480D-7962-4126-854E-C76FA2A0D6CD}" sibTransId="{DE24C85B-650D-43A4-B74D-D52126E2FDC4}"/>
    <dgm:cxn modelId="{5E4C9A53-5DAC-4468-813C-8D1918D43959}" type="presOf" srcId="{41511CA3-44CE-48E4-B1A6-0FE91498E136}" destId="{E731FEF5-D551-4890-8802-320E205F9A48}" srcOrd="0" destOrd="0" presId="urn:microsoft.com/office/officeart/2005/8/layout/vProcess5"/>
    <dgm:cxn modelId="{2136268E-8661-43AA-B3C6-4CACEAC14321}" type="presOf" srcId="{3A75B35C-C78C-4298-962B-D4EC74951186}" destId="{AA9A1741-D201-4F7D-AC6A-9882EED1BF83}" srcOrd="0" destOrd="0" presId="urn:microsoft.com/office/officeart/2005/8/layout/vProcess5"/>
    <dgm:cxn modelId="{5A4C1E6E-5F27-442B-9031-5082AB0E3CEC}" type="presOf" srcId="{D4ABE021-57B4-4A7C-AC7B-B5E00BB2B14C}" destId="{26626B3D-0363-4537-9FF1-7EAB156BC9FB}" srcOrd="0" destOrd="0" presId="urn:microsoft.com/office/officeart/2005/8/layout/vProcess5"/>
    <dgm:cxn modelId="{FE2CF937-0537-41C1-967C-148350899506}" type="presOf" srcId="{08264508-B73B-4CFC-B851-A4C357B1B6B8}" destId="{17648F33-C204-4101-A2E7-CEB79094CFBD}" srcOrd="0" destOrd="0" presId="urn:microsoft.com/office/officeart/2005/8/layout/vProcess5"/>
    <dgm:cxn modelId="{2A2CC7EE-9C8B-4EC0-9394-69C730DCB8FF}" srcId="{A7B35F3B-048B-4866-9358-108CED779556}" destId="{D4ABE021-57B4-4A7C-AC7B-B5E00BB2B14C}" srcOrd="2" destOrd="0" parTransId="{C47BA54E-200E-4FC7-A02A-6A44CC285488}" sibTransId="{41511CA3-44CE-48E4-B1A6-0FE91498E136}"/>
    <dgm:cxn modelId="{C42B7BA5-BFC1-4E55-A5E5-4F35409C84F9}" type="presOf" srcId="{DA97105D-0528-42E6-89AC-22A37252DE1C}" destId="{40BBC856-5543-409A-99B3-0CBFE8F696D2}" srcOrd="1" destOrd="0" presId="urn:microsoft.com/office/officeart/2005/8/layout/vProcess5"/>
    <dgm:cxn modelId="{F5A34109-FD84-481B-857F-24ABD862E59D}" srcId="{A7B35F3B-048B-4866-9358-108CED779556}" destId="{17FBA788-A832-4338-8C6D-BAA6E2A5464A}" srcOrd="0" destOrd="0" parTransId="{C43B4852-639E-4611-8033-2BECC8FE1768}" sibTransId="{08264508-B73B-4CFC-B851-A4C357B1B6B8}"/>
    <dgm:cxn modelId="{B17C62A0-1A92-491B-84A3-FBFEA1205602}" type="presParOf" srcId="{4FBBD82F-7ADE-4D28-AA57-F6A6D7D2593D}" destId="{BFA18BDF-9C77-4C5E-ADFF-1ED5865F9F30}" srcOrd="0" destOrd="0" presId="urn:microsoft.com/office/officeart/2005/8/layout/vProcess5"/>
    <dgm:cxn modelId="{1BC5F192-BC5F-462D-9601-38EC057C0346}" type="presParOf" srcId="{4FBBD82F-7ADE-4D28-AA57-F6A6D7D2593D}" destId="{377B98D9-780B-4A29-8553-7ED62168F23B}" srcOrd="1" destOrd="0" presId="urn:microsoft.com/office/officeart/2005/8/layout/vProcess5"/>
    <dgm:cxn modelId="{14B9CF72-E0E3-4A63-974B-67C368BDF780}" type="presParOf" srcId="{4FBBD82F-7ADE-4D28-AA57-F6A6D7D2593D}" destId="{1A429324-987D-4967-BFCD-9C6ED44AB67E}" srcOrd="2" destOrd="0" presId="urn:microsoft.com/office/officeart/2005/8/layout/vProcess5"/>
    <dgm:cxn modelId="{B594B89C-7E06-474E-9260-4F97FE6D6A45}" type="presParOf" srcId="{4FBBD82F-7ADE-4D28-AA57-F6A6D7D2593D}" destId="{26626B3D-0363-4537-9FF1-7EAB156BC9FB}" srcOrd="3" destOrd="0" presId="urn:microsoft.com/office/officeart/2005/8/layout/vProcess5"/>
    <dgm:cxn modelId="{FE95A64F-8BDC-4212-ADF0-3675D5DEE803}" type="presParOf" srcId="{4FBBD82F-7ADE-4D28-AA57-F6A6D7D2593D}" destId="{AA9A1741-D201-4F7D-AC6A-9882EED1BF83}" srcOrd="4" destOrd="0" presId="urn:microsoft.com/office/officeart/2005/8/layout/vProcess5"/>
    <dgm:cxn modelId="{9D40C1DF-4182-44BE-9CB4-6882E2B512A0}" type="presParOf" srcId="{4FBBD82F-7ADE-4D28-AA57-F6A6D7D2593D}" destId="{17648F33-C204-4101-A2E7-CEB79094CFBD}" srcOrd="5" destOrd="0" presId="urn:microsoft.com/office/officeart/2005/8/layout/vProcess5"/>
    <dgm:cxn modelId="{5F2793B0-D8F6-4DF5-8C80-2BBEAD9CEAB8}" type="presParOf" srcId="{4FBBD82F-7ADE-4D28-AA57-F6A6D7D2593D}" destId="{7221D98D-8AF1-4C1B-B330-9F5FF32C52FA}" srcOrd="6" destOrd="0" presId="urn:microsoft.com/office/officeart/2005/8/layout/vProcess5"/>
    <dgm:cxn modelId="{0DAEEBCE-D4CE-4ABE-BCA3-914BD8608769}" type="presParOf" srcId="{4FBBD82F-7ADE-4D28-AA57-F6A6D7D2593D}" destId="{E731FEF5-D551-4890-8802-320E205F9A48}" srcOrd="7" destOrd="0" presId="urn:microsoft.com/office/officeart/2005/8/layout/vProcess5"/>
    <dgm:cxn modelId="{134D7177-FB5B-4CC0-A59E-E5A1DC8845BA}" type="presParOf" srcId="{4FBBD82F-7ADE-4D28-AA57-F6A6D7D2593D}" destId="{13410225-2749-4FAD-B616-544DCF62CC0A}" srcOrd="8" destOrd="0" presId="urn:microsoft.com/office/officeart/2005/8/layout/vProcess5"/>
    <dgm:cxn modelId="{51EB0B6F-BFB1-4FBD-BDAF-A9CC9C835DDC}" type="presParOf" srcId="{4FBBD82F-7ADE-4D28-AA57-F6A6D7D2593D}" destId="{40BBC856-5543-409A-99B3-0CBFE8F696D2}" srcOrd="9" destOrd="0" presId="urn:microsoft.com/office/officeart/2005/8/layout/vProcess5"/>
    <dgm:cxn modelId="{E53C8B11-F7FE-48AE-8C5E-D21B5C13C6A7}" type="presParOf" srcId="{4FBBD82F-7ADE-4D28-AA57-F6A6D7D2593D}" destId="{A9E37BF2-8B83-4D2A-9D2B-07A5B2273EE0}" srcOrd="10" destOrd="0" presId="urn:microsoft.com/office/officeart/2005/8/layout/vProcess5"/>
    <dgm:cxn modelId="{F5E65C0A-CCFC-458D-A902-3E0211CFA6CD}" type="presParOf" srcId="{4FBBD82F-7ADE-4D28-AA57-F6A6D7D2593D}" destId="{0D1EC620-518A-4532-AEC8-473CB44B26CA}" srcOrd="11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77B98D9-780B-4A29-8553-7ED62168F23B}">
      <dsp:nvSpPr>
        <dsp:cNvPr id="0" name=""/>
        <dsp:cNvSpPr/>
      </dsp:nvSpPr>
      <dsp:spPr>
        <a:xfrm>
          <a:off x="0" y="0"/>
          <a:ext cx="6502400" cy="1192106"/>
        </a:xfrm>
        <a:prstGeom prst="roundRect">
          <a:avLst>
            <a:gd name="adj" fmla="val 10000"/>
          </a:avLst>
        </a:prstGeom>
        <a:solidFill>
          <a:schemeClr val="accent5">
            <a:lumMod val="40000"/>
            <a:lumOff val="60000"/>
          </a:schemeClr>
        </a:solidFill>
        <a:ln w="1587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b="1" kern="1200" dirty="0" err="1" smtClean="0"/>
            <a:t>Бисероплетение</a:t>
          </a:r>
          <a:r>
            <a:rPr lang="ru-RU" sz="3600" b="1" kern="1200" dirty="0" smtClean="0"/>
            <a:t> развивает</a:t>
          </a:r>
          <a:endParaRPr lang="ru-RU" sz="3600" b="1" kern="1200" dirty="0"/>
        </a:p>
      </dsp:txBody>
      <dsp:txXfrm>
        <a:off x="34916" y="34916"/>
        <a:ext cx="5115290" cy="1122274"/>
      </dsp:txXfrm>
    </dsp:sp>
    <dsp:sp modelId="{1A429324-987D-4967-BFCD-9C6ED44AB67E}">
      <dsp:nvSpPr>
        <dsp:cNvPr id="0" name=""/>
        <dsp:cNvSpPr/>
      </dsp:nvSpPr>
      <dsp:spPr>
        <a:xfrm>
          <a:off x="544575" y="1408853"/>
          <a:ext cx="6502400" cy="1192106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Математические представления</a:t>
          </a:r>
          <a:r>
            <a:rPr lang="ru-RU" sz="2000" kern="1200" dirty="0" smtClean="0"/>
            <a:t>: геометрические формы, величина, пространственное положение предметов</a:t>
          </a:r>
          <a:endParaRPr lang="ru-RU" sz="2000" kern="1200" dirty="0"/>
        </a:p>
      </dsp:txBody>
      <dsp:txXfrm>
        <a:off x="579491" y="1443769"/>
        <a:ext cx="5113122" cy="1122274"/>
      </dsp:txXfrm>
    </dsp:sp>
    <dsp:sp modelId="{26626B3D-0363-4537-9FF1-7EAB156BC9FB}">
      <dsp:nvSpPr>
        <dsp:cNvPr id="0" name=""/>
        <dsp:cNvSpPr/>
      </dsp:nvSpPr>
      <dsp:spPr>
        <a:xfrm>
          <a:off x="1081024" y="2817706"/>
          <a:ext cx="6502400" cy="1192106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err="1" smtClean="0"/>
            <a:t>Цветовосприятие</a:t>
          </a:r>
          <a:r>
            <a:rPr lang="ru-RU" sz="2000" kern="1200" dirty="0" smtClean="0"/>
            <a:t>: </a:t>
          </a:r>
          <a:r>
            <a:rPr lang="ru-RU" sz="2000" kern="1200" dirty="0" err="1" smtClean="0"/>
            <a:t>дифферинцируют</a:t>
          </a:r>
          <a:r>
            <a:rPr lang="ru-RU" sz="2000" kern="1200" dirty="0" smtClean="0"/>
            <a:t> цвета на контрастные и нюансные, на теплые и холодные</a:t>
          </a:r>
          <a:endParaRPr lang="ru-RU" sz="2000" kern="1200" dirty="0"/>
        </a:p>
      </dsp:txBody>
      <dsp:txXfrm>
        <a:off x="1115940" y="2852622"/>
        <a:ext cx="5121250" cy="1122274"/>
      </dsp:txXfrm>
    </dsp:sp>
    <dsp:sp modelId="{AA9A1741-D201-4F7D-AC6A-9882EED1BF83}">
      <dsp:nvSpPr>
        <dsp:cNvPr id="0" name=""/>
        <dsp:cNvSpPr/>
      </dsp:nvSpPr>
      <dsp:spPr>
        <a:xfrm>
          <a:off x="1625599" y="4178935"/>
          <a:ext cx="6502400" cy="1192106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Мелкую моторику - </a:t>
          </a:r>
          <a:r>
            <a:rPr lang="ru-RU" sz="2000" b="0" kern="1200" dirty="0" smtClean="0"/>
            <a:t>совокупность скоординированных действий нервной, мышечной и костной систем</a:t>
          </a:r>
          <a:r>
            <a:rPr lang="ru-RU" sz="2000" b="1" kern="1200" dirty="0" smtClean="0"/>
            <a:t> </a:t>
          </a:r>
          <a:endParaRPr lang="ru-RU" sz="2000" b="1" kern="1200" dirty="0"/>
        </a:p>
      </dsp:txBody>
      <dsp:txXfrm>
        <a:off x="1660515" y="4213851"/>
        <a:ext cx="5113122" cy="1122274"/>
      </dsp:txXfrm>
    </dsp:sp>
    <dsp:sp modelId="{17648F33-C204-4101-A2E7-CEB79094CFBD}">
      <dsp:nvSpPr>
        <dsp:cNvPr id="0" name=""/>
        <dsp:cNvSpPr/>
      </dsp:nvSpPr>
      <dsp:spPr>
        <a:xfrm>
          <a:off x="5727530" y="913045"/>
          <a:ext cx="774869" cy="774869"/>
        </a:xfrm>
        <a:prstGeom prst="downArrow">
          <a:avLst>
            <a:gd name="adj1" fmla="val 55000"/>
            <a:gd name="adj2" fmla="val 45000"/>
          </a:avLst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600" kern="1200"/>
        </a:p>
      </dsp:txBody>
      <dsp:txXfrm>
        <a:off x="5901876" y="913045"/>
        <a:ext cx="426177" cy="583089"/>
      </dsp:txXfrm>
    </dsp:sp>
    <dsp:sp modelId="{7221D98D-8AF1-4C1B-B330-9F5FF32C52FA}">
      <dsp:nvSpPr>
        <dsp:cNvPr id="0" name=""/>
        <dsp:cNvSpPr/>
      </dsp:nvSpPr>
      <dsp:spPr>
        <a:xfrm>
          <a:off x="6272106" y="2321898"/>
          <a:ext cx="774869" cy="774869"/>
        </a:xfrm>
        <a:prstGeom prst="downArrow">
          <a:avLst>
            <a:gd name="adj1" fmla="val 55000"/>
            <a:gd name="adj2" fmla="val 45000"/>
          </a:avLst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600" kern="1200"/>
        </a:p>
      </dsp:txBody>
      <dsp:txXfrm>
        <a:off x="6446452" y="2321898"/>
        <a:ext cx="426177" cy="583089"/>
      </dsp:txXfrm>
    </dsp:sp>
    <dsp:sp modelId="{E731FEF5-D551-4890-8802-320E205F9A48}">
      <dsp:nvSpPr>
        <dsp:cNvPr id="0" name=""/>
        <dsp:cNvSpPr/>
      </dsp:nvSpPr>
      <dsp:spPr>
        <a:xfrm>
          <a:off x="6808554" y="3730752"/>
          <a:ext cx="774869" cy="774869"/>
        </a:xfrm>
        <a:prstGeom prst="downArrow">
          <a:avLst>
            <a:gd name="adj1" fmla="val 55000"/>
            <a:gd name="adj2" fmla="val 45000"/>
          </a:avLst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600" kern="1200"/>
        </a:p>
      </dsp:txBody>
      <dsp:txXfrm>
        <a:off x="6982900" y="3730752"/>
        <a:ext cx="426177" cy="58308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1300785"/>
            <a:ext cx="8689976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89976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11/26/2021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09322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4289374"/>
            <a:ext cx="10364432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84744" y="698261"/>
            <a:ext cx="9822532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5108728"/>
            <a:ext cx="10364452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11/26/2021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55548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599"/>
            <a:ext cx="10364452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204821"/>
            <a:ext cx="10364452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11/26/2021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019377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4372796"/>
            <a:ext cx="10364452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11/26/2021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001488" y="75416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557558" y="29935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16520116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2138721"/>
            <a:ext cx="10364452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662335"/>
            <a:ext cx="10364452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11/26/2021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413618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10364452" cy="1605094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74" y="2367093"/>
            <a:ext cx="329897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74" y="2943355"/>
            <a:ext cx="329897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52389" y="2367093"/>
            <a:ext cx="329152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348" y="2943355"/>
            <a:ext cx="3303351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367093"/>
            <a:ext cx="33049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3298" y="2943355"/>
            <a:ext cx="3304928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11/26/2021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366721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74" y="610772"/>
            <a:ext cx="10364452" cy="160392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74" y="4204820"/>
            <a:ext cx="3296409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13774" y="2367093"/>
            <a:ext cx="3296409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74" y="4781082"/>
            <a:ext cx="3296409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59" y="4204820"/>
            <a:ext cx="33018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41348" y="2367093"/>
            <a:ext cx="3303352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81080"/>
            <a:ext cx="3303352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4204820"/>
            <a:ext cx="330068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973298" y="2367093"/>
            <a:ext cx="3304928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173" y="4781078"/>
            <a:ext cx="3305053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11/26/2021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200112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2367093"/>
            <a:ext cx="10364452" cy="342410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11/26/2021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933786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601"/>
            <a:ext cx="2553326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609601"/>
            <a:ext cx="7658724" cy="518159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11/26/2021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95677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11/26/2021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33050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828563"/>
            <a:ext cx="10351752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4" y="3657457"/>
            <a:ext cx="10351752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11/26/2021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84659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5106026" cy="34241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6172200" y="2367092"/>
            <a:ext cx="5105400" cy="34241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11/26/2021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06730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6328" y="2371018"/>
            <a:ext cx="487347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913774" y="3051012"/>
            <a:ext cx="5106027" cy="2740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96423" y="2371018"/>
            <a:ext cx="488180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6172200" y="3051012"/>
            <a:ext cx="5105401" cy="2740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11/26/2021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10480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11/26/2021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49793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11/26/2021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96929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3935688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78062" y="609600"/>
            <a:ext cx="6200163" cy="518159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2632852"/>
            <a:ext cx="3935689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11/26/2021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83139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5934969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3" y="609601"/>
            <a:ext cx="3255358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632852"/>
            <a:ext cx="5934949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11/26/2021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41610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 amt="8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5" y="2367093"/>
            <a:ext cx="10364452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48A87A34-81AB-432B-8DAE-1953F412C126}" type="datetimeFigureOut">
              <a:rPr lang="en-US" smtClean="0"/>
              <a:pPr/>
              <a:t>11/26/2021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74" y="5883275"/>
            <a:ext cx="6672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40266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77" r:id="rId8"/>
    <p:sldLayoutId id="2147483678" r:id="rId9"/>
    <p:sldLayoutId id="2147483679" r:id="rId10"/>
    <p:sldLayoutId id="2147483680" r:id="rId11"/>
    <p:sldLayoutId id="2147483681" r:id="rId12"/>
    <p:sldLayoutId id="2147483682" r:id="rId13"/>
    <p:sldLayoutId id="2147483683" r:id="rId14"/>
    <p:sldLayoutId id="2147483684" r:id="rId15"/>
    <p:sldLayoutId id="2147483685" r:id="rId16"/>
    <p:sldLayoutId id="2147483686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jp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71794" y="926712"/>
            <a:ext cx="8689976" cy="2509213"/>
          </a:xfrm>
        </p:spPr>
        <p:txBody>
          <a:bodyPr>
            <a:normAutofit/>
          </a:bodyPr>
          <a:lstStyle/>
          <a:p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Бисероплетение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работе с дошкольниками, как один из видов арт - терапии» 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51012" y="4468091"/>
            <a:ext cx="8689976" cy="1371599"/>
          </a:xfrm>
        </p:spPr>
        <p:txBody>
          <a:bodyPr>
            <a:normAutofit/>
          </a:bodyPr>
          <a:lstStyle/>
          <a:p>
            <a:pPr algn="r">
              <a:lnSpc>
                <a:spcPct val="100000"/>
              </a:lnSpc>
            </a:pP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Воспитатель  Загребина Л.В </a:t>
            </a:r>
          </a:p>
          <a:p>
            <a:pPr algn="r">
              <a:lnSpc>
                <a:spcPct val="100000"/>
              </a:lnSpc>
            </a:pP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МДОБУ «Детский сад №14»</a:t>
            </a: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940341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 fontAlgn="base">
              <a:buFont typeface="Arial"/>
              <a:buChar char="•"/>
            </a:pPr>
            <a:r>
              <a:rPr lang="ru-RU" sz="1600" dirty="0">
                <a:solidFill>
                  <a:srgbClr val="000000"/>
                </a:solidFill>
                <a:latin typeface="Roboto"/>
              </a:rPr>
              <a:t>На оба конца надеваем две </a:t>
            </a:r>
            <a:r>
              <a:rPr lang="ru-RU" sz="1600" dirty="0" smtClean="0">
                <a:solidFill>
                  <a:srgbClr val="000000"/>
                </a:solidFill>
                <a:latin typeface="Roboto"/>
              </a:rPr>
              <a:t>бусины, </a:t>
            </a:r>
            <a:r>
              <a:rPr lang="ru-RU" sz="1600" dirty="0">
                <a:solidFill>
                  <a:srgbClr val="000000"/>
                </a:solidFill>
                <a:latin typeface="Roboto"/>
              </a:rPr>
              <a:t>разводим проволоку по сторонам. На левый конец нанизываем 14 штук, делаем петлю, вводя кончик в первую бисерину петельки. На этот конец нанизываем еще 9 штук, делаем петлю.</a:t>
            </a:r>
            <a:br>
              <a:rPr lang="ru-RU" sz="1600" dirty="0">
                <a:solidFill>
                  <a:srgbClr val="000000"/>
                </a:solidFill>
                <a:latin typeface="Roboto"/>
              </a:rPr>
            </a:br>
            <a:r>
              <a:rPr lang="ru-RU" sz="1600" dirty="0">
                <a:solidFill>
                  <a:srgbClr val="000000"/>
                </a:solidFill>
                <a:latin typeface="Roboto"/>
              </a:rPr>
              <a:t>На правом отрезке выполняем крылья аналогичным образом. Соединяем оба конца, нанизываем две бусины. Разъединяем проволоку, прячем среди бисеринок.</a:t>
            </a:r>
          </a:p>
        </p:txBody>
      </p:sp>
      <p:pic>
        <p:nvPicPr>
          <p:cNvPr id="3074" name="Picture 2" descr="Мастер класс по бисероплетению бабочки: схема для начинающих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8775" y="2132603"/>
            <a:ext cx="6096000" cy="44005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3525674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Готовые работы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376" y="1707776"/>
            <a:ext cx="4773706" cy="4787153"/>
          </a:xfrm>
        </p:spPr>
      </p:pic>
      <p:pic>
        <p:nvPicPr>
          <p:cNvPr id="1027" name="Picture 3" descr="C:\Users\Пользовастель\Desktop\Фото Фестиваль 2021г\Фото Фестиваль 2021г\610.JPG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9598" y="1824702"/>
            <a:ext cx="3999627" cy="47355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507288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3775" y="618518"/>
            <a:ext cx="10364451" cy="797906"/>
          </a:xfrm>
        </p:spPr>
        <p:txBody>
          <a:bodyPr>
            <a:normAutofit/>
          </a:bodyPr>
          <a:lstStyle/>
          <a:p>
            <a:r>
              <a:rPr lang="ru-RU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Виды </a:t>
            </a:r>
            <a:r>
              <a:rPr lang="ru-RU" sz="3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бисера</a:t>
            </a:r>
            <a:endParaRPr lang="ru-RU" sz="3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913774" y="1228166"/>
            <a:ext cx="10363826" cy="4563034"/>
          </a:xfrm>
        </p:spPr>
        <p:txBody>
          <a:bodyPr>
            <a:normAutofit fontScale="25000" lnSpcReduction="20000"/>
          </a:bodyPr>
          <a:lstStyle/>
          <a:p>
            <a:r>
              <a:rPr lang="ru-RU" sz="7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Бисер – мелкие стеклянные бусы – так указано в словаре </a:t>
            </a:r>
            <a:r>
              <a:rPr lang="ru-RU" sz="7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В.Даля</a:t>
            </a:r>
            <a:r>
              <a:rPr lang="ru-RU" sz="7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Отличительной особенностью бисера от бусинок является то, что края каждой бусинки-бисера закруглены</a:t>
            </a:r>
          </a:p>
          <a:p>
            <a:pPr marL="0" indent="0">
              <a:buNone/>
            </a:pPr>
            <a:r>
              <a:rPr lang="ru-RU" sz="7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МАТЕРИАЛУ: из стекла, пластмасса, фарфора, металла</a:t>
            </a:r>
          </a:p>
          <a:p>
            <a:pPr marL="0" indent="0" algn="ctr">
              <a:buNone/>
            </a:pPr>
            <a:r>
              <a:rPr lang="ru-RU" sz="7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форме: бусина, рубка, стеклярус</a:t>
            </a:r>
          </a:p>
          <a:p>
            <a:pPr marL="0" indent="0">
              <a:buNone/>
            </a:pPr>
            <a:endParaRPr lang="ru-RU" sz="39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3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39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3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39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3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39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3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7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7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размеру: </a:t>
            </a:r>
            <a:r>
              <a:rPr lang="ru-RU" sz="7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</a:t>
            </a:r>
            <a:r>
              <a:rPr lang="ru-RU" sz="7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 </a:t>
            </a:r>
            <a:r>
              <a:rPr lang="ru-RU" sz="7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 </a:t>
            </a:r>
            <a:r>
              <a:rPr lang="ru-RU" sz="7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18, </a:t>
            </a:r>
            <a:r>
              <a:rPr lang="ru-RU" sz="7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Чем больше номер, тем меньше </a:t>
            </a:r>
            <a:r>
              <a:rPr lang="ru-RU" sz="7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бусинка-бисеринка</a:t>
            </a:r>
          </a:p>
          <a:p>
            <a:pPr marL="0" indent="0">
              <a:buNone/>
            </a:pPr>
            <a:r>
              <a:rPr lang="ru-RU" sz="7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способу окрашивания:</a:t>
            </a:r>
            <a:r>
              <a:rPr lang="ru-RU" sz="7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7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прозрачный, непрозрачный, перламутровый, хамелеон, металлик, парчовый</a:t>
            </a:r>
            <a:endParaRPr lang="ru-RU" sz="7200" dirty="0" smtClean="0"/>
          </a:p>
          <a:p>
            <a:pPr marL="0" indent="0">
              <a:buNone/>
            </a:pP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8070" y="3290643"/>
            <a:ext cx="2125887" cy="182172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2903" y="3290643"/>
            <a:ext cx="2047875" cy="182172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40880" y="3277581"/>
            <a:ext cx="2362200" cy="184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25210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300" dirty="0" smtClean="0"/>
              <a:t/>
            </a:r>
            <a:br>
              <a:rPr lang="ru-RU" sz="3300" dirty="0" smtClean="0"/>
            </a:br>
            <a:r>
              <a:rPr lang="ru-RU" sz="3300" dirty="0"/>
              <a:t/>
            </a:r>
            <a:br>
              <a:rPr lang="ru-RU" sz="3300" dirty="0"/>
            </a:br>
            <a:r>
              <a:rPr lang="ru-RU" sz="3300" dirty="0" smtClean="0"/>
              <a:t/>
            </a:r>
            <a:br>
              <a:rPr lang="ru-RU" sz="3300" dirty="0" smtClean="0"/>
            </a:br>
            <a:r>
              <a:rPr lang="ru-RU" sz="3300" dirty="0"/>
              <a:t/>
            </a:r>
            <a:br>
              <a:rPr lang="ru-RU" sz="3300" dirty="0"/>
            </a:br>
            <a:r>
              <a:rPr lang="ru-RU" sz="3300" dirty="0" smtClean="0"/>
              <a:t/>
            </a:r>
            <a:br>
              <a:rPr lang="ru-RU" sz="3300" dirty="0" smtClean="0"/>
            </a:br>
            <a:endParaRPr lang="ru-RU" sz="3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615100316"/>
              </p:ext>
            </p:extLst>
          </p:nvPr>
        </p:nvGraphicFramePr>
        <p:xfrm>
          <a:off x="2032000" y="719666"/>
          <a:ext cx="81280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7766058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3774" y="380888"/>
            <a:ext cx="10351752" cy="2736819"/>
          </a:xfrm>
        </p:spPr>
        <p:txBody>
          <a:bodyPr>
            <a:normAutofit fontScale="90000"/>
          </a:bodyPr>
          <a:lstStyle/>
          <a:p>
            <a:r>
              <a:rPr lang="ru-RU" sz="3300" dirty="0" smtClean="0"/>
              <a:t/>
            </a:r>
            <a:br>
              <a:rPr lang="ru-RU" sz="3300" dirty="0" smtClean="0"/>
            </a:br>
            <a:r>
              <a:rPr lang="ru-RU" sz="3300" dirty="0"/>
              <a:t/>
            </a:r>
            <a:br>
              <a:rPr lang="ru-RU" sz="3300" dirty="0"/>
            </a:br>
            <a:r>
              <a:rPr lang="ru-RU" sz="3300" dirty="0" smtClean="0"/>
              <a:t/>
            </a:r>
            <a:br>
              <a:rPr lang="ru-RU" sz="3300" dirty="0" smtClean="0"/>
            </a:br>
            <a:r>
              <a:rPr lang="ru-RU" sz="3300" dirty="0"/>
              <a:t/>
            </a:r>
            <a:br>
              <a:rPr lang="ru-RU" sz="3300" dirty="0"/>
            </a:br>
            <a:r>
              <a:rPr lang="ru-RU" sz="3300" dirty="0" smtClean="0"/>
              <a:t/>
            </a:r>
            <a:br>
              <a:rPr lang="ru-RU" sz="3300" dirty="0" smtClean="0"/>
            </a:br>
            <a:r>
              <a:rPr lang="ru-RU" sz="3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виды </a:t>
            </a:r>
            <a:r>
              <a:rPr lang="ru-RU" sz="33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бисероплетения</a:t>
            </a:r>
            <a:r>
              <a:rPr lang="ru-RU" sz="3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br>
              <a:rPr lang="ru-RU" sz="33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ru-RU" sz="33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содержанию</a:t>
            </a:r>
            <a:r>
              <a:rPr lang="ru-RU" sz="3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3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предметное;</a:t>
            </a:r>
            <a:r>
              <a:rPr lang="ru-RU" sz="3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сюжетное;</a:t>
            </a:r>
            <a:r>
              <a:rPr lang="ru-RU" sz="3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декоративное</a:t>
            </a:r>
            <a:br>
              <a:rPr lang="ru-RU" sz="3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3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3774" y="5151456"/>
            <a:ext cx="10351752" cy="1368183"/>
          </a:xfrm>
        </p:spPr>
        <p:txBody>
          <a:bodyPr>
            <a:noAutofit/>
          </a:bodyPr>
          <a:lstStyle/>
          <a:p>
            <a:r>
              <a:rPr lang="ru-RU" sz="3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ru-RU" sz="3000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количеству используемых </a:t>
            </a:r>
            <a:r>
              <a:rPr lang="ru-RU" sz="3000" u="sng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цветов</a:t>
            </a:r>
            <a:r>
              <a:rPr lang="ru-RU" sz="3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br>
              <a:rPr lang="ru-RU" sz="3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 </a:t>
            </a:r>
            <a:r>
              <a:rPr lang="ru-RU" sz="3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силуэтное </a:t>
            </a:r>
            <a:r>
              <a:rPr lang="ru-RU" sz="30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(монохромное)</a:t>
            </a:r>
            <a:r>
              <a:rPr lang="ru-RU" sz="3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br>
              <a:rPr lang="ru-RU" sz="3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 цветное </a:t>
            </a:r>
            <a:r>
              <a:rPr lang="ru-RU" sz="30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(полихромное)</a:t>
            </a:r>
            <a:r>
              <a:rPr lang="ru-RU" sz="3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3000" dirty="0"/>
              <a:t/>
            </a:r>
            <a:br>
              <a:rPr lang="ru-RU" sz="3000" dirty="0"/>
            </a:br>
            <a:endParaRPr lang="ru-RU" sz="3000" dirty="0"/>
          </a:p>
        </p:txBody>
      </p:sp>
      <p:pic>
        <p:nvPicPr>
          <p:cNvPr id="1026" name="Picture 2" descr="https://chudo-enotiki.ru/wp-content/uploads/2019/08/babochka_krasnaja-15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3774" y="2612256"/>
            <a:ext cx="2501403" cy="21562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4190179" y="2591460"/>
            <a:ext cx="4007503" cy="219779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2684" y="2612256"/>
            <a:ext cx="2533650" cy="2533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91122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3774" y="304192"/>
            <a:ext cx="10364451" cy="1596177"/>
          </a:xfrm>
        </p:spPr>
        <p:txBody>
          <a:bodyPr>
            <a:normAutofit/>
          </a:bodyPr>
          <a:lstStyle/>
          <a:p>
            <a:pPr fontAlgn="base"/>
            <a:r>
              <a:rPr lang="ru-RU" sz="3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Инструменты и материалы для </a:t>
            </a:r>
            <a:r>
              <a:rPr lang="ru-RU" sz="3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бисероплетения</a:t>
            </a:r>
            <a:endParaRPr lang="ru-RU" sz="3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6400" dirty="0"/>
              <a:t/>
            </a:r>
            <a:br>
              <a:rPr lang="ru-RU" sz="6400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t="15718"/>
          <a:stretch/>
        </p:blipFill>
        <p:spPr>
          <a:xfrm>
            <a:off x="1162050" y="1731169"/>
            <a:ext cx="9296400" cy="50073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46010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3774" y="380888"/>
            <a:ext cx="10351752" cy="2736819"/>
          </a:xfrm>
        </p:spPr>
        <p:txBody>
          <a:bodyPr>
            <a:normAutofit fontScale="90000"/>
          </a:bodyPr>
          <a:lstStyle/>
          <a:p>
            <a:r>
              <a:rPr lang="ru-RU" sz="3300" dirty="0" smtClean="0"/>
              <a:t/>
            </a:r>
            <a:br>
              <a:rPr lang="ru-RU" sz="3300" dirty="0" smtClean="0"/>
            </a:br>
            <a:r>
              <a:rPr lang="ru-RU" sz="3300" dirty="0"/>
              <a:t/>
            </a:r>
            <a:br>
              <a:rPr lang="ru-RU" sz="3300" dirty="0"/>
            </a:br>
            <a:r>
              <a:rPr lang="ru-RU" sz="3300" dirty="0" smtClean="0"/>
              <a:t/>
            </a:r>
            <a:br>
              <a:rPr lang="ru-RU" sz="3300" dirty="0" smtClean="0"/>
            </a:br>
            <a:r>
              <a:rPr lang="ru-RU" sz="3300" dirty="0"/>
              <a:t/>
            </a:r>
            <a:br>
              <a:rPr lang="ru-RU" sz="3300" dirty="0"/>
            </a:br>
            <a:r>
              <a:rPr lang="ru-RU" sz="3300" dirty="0" smtClean="0"/>
              <a:t/>
            </a:r>
            <a:br>
              <a:rPr lang="ru-RU" sz="3300" dirty="0" smtClean="0"/>
            </a:br>
            <a:r>
              <a:rPr lang="ru-RU" sz="3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3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3774" y="5151456"/>
            <a:ext cx="10351752" cy="1368183"/>
          </a:xfrm>
        </p:spPr>
        <p:txBody>
          <a:bodyPr>
            <a:noAutofit/>
          </a:bodyPr>
          <a:lstStyle/>
          <a:p>
            <a:endParaRPr lang="ru-RU" sz="30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6536" r="7190"/>
          <a:stretch/>
        </p:blipFill>
        <p:spPr>
          <a:xfrm>
            <a:off x="142876" y="2848087"/>
            <a:ext cx="3480366" cy="361507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79642" y="2848087"/>
            <a:ext cx="3858297" cy="356095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94339" y="2848087"/>
            <a:ext cx="4242085" cy="3371850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1864189" y="310355"/>
            <a:ext cx="7689201" cy="25237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Работая с бисером соблюдаем правила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1.Работу выполнять только при хорошем освещении рабочего места.</a:t>
            </a:r>
          </a:p>
          <a:p>
            <a:endParaRPr lang="ru-RU" sz="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2.Всегда держать на рабочем столе порядок.</a:t>
            </a:r>
          </a:p>
          <a:p>
            <a:endParaRPr lang="ru-RU" sz="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3.Через каждые 10 - 15 минут делать перерыв на разминку для глаз.</a:t>
            </a:r>
          </a:p>
          <a:p>
            <a:endParaRPr lang="ru-RU" sz="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4.Класть ножницы справа, сомкнутыми лезвиями, направленными от себя.</a:t>
            </a:r>
          </a:p>
          <a:p>
            <a:endParaRPr lang="ru-RU" sz="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5.После работы убрать рабочее место.</a:t>
            </a:r>
          </a:p>
        </p:txBody>
      </p:sp>
    </p:spTree>
    <p:extLst>
      <p:ext uri="{BB962C8B-B14F-4D97-AF65-F5344CB8AC3E}">
        <p14:creationId xmlns:p14="http://schemas.microsoft.com/office/powerpoint/2010/main" val="25318634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0" y="104774"/>
            <a:ext cx="7400925" cy="67525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873744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Этапы работы (начало работы)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695" y="1653988"/>
            <a:ext cx="5096434" cy="5021843"/>
          </a:xfrm>
        </p:spPr>
      </p:pic>
      <p:pic>
        <p:nvPicPr>
          <p:cNvPr id="4099" name="Picture 3" descr="C:\Users\Пользовастель\Desktop\Фото Фестиваль 2021г\Фото Фестиваль 2021г\600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-4136" r="-9307"/>
          <a:stretch/>
        </p:blipFill>
        <p:spPr bwMode="auto">
          <a:xfrm>
            <a:off x="6007395" y="1467293"/>
            <a:ext cx="6368902" cy="51993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2503168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Плетение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начинается с усиков.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Отрежьте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кусок проволоки 30 см длиной, согните пополам, отступите от центра по 1 см с каждой стороны. На правый конец нанизываем одну бисерину, располагая ее на 1 см от сгиба.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Соединяем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оба конца проволоки, скручиваем жгутиком не больше, чем на 1 см.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Так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делаем второй усик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499" y="2224087"/>
            <a:ext cx="11096625" cy="41959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28238864"/>
      </p:ext>
    </p:extLst>
  </p:cSld>
  <p:clrMapOvr>
    <a:masterClrMapping/>
  </p:clrMapOvr>
</p:sld>
</file>

<file path=ppt/theme/theme1.xml><?xml version="1.0" encoding="utf-8"?>
<a:theme xmlns:a="http://schemas.openxmlformats.org/drawingml/2006/main" name="Капля">
  <a:themeElements>
    <a:clrScheme name="Капля">
      <a:dk1>
        <a:sysClr val="windowText" lastClr="000000"/>
      </a:dk1>
      <a:lt1>
        <a:sysClr val="window" lastClr="FFFFFF"/>
      </a:lt1>
      <a:dk2>
        <a:srgbClr val="27537E"/>
      </a:dk2>
      <a:lt2>
        <a:srgbClr val="AABED7"/>
      </a:lt2>
      <a:accent1>
        <a:srgbClr val="E34B7A"/>
      </a:accent1>
      <a:accent2>
        <a:srgbClr val="AC339A"/>
      </a:accent2>
      <a:accent3>
        <a:srgbClr val="6953B7"/>
      </a:accent3>
      <a:accent4>
        <a:srgbClr val="1D7EAB"/>
      </a:accent4>
      <a:accent5>
        <a:srgbClr val="43AFD6"/>
      </a:accent5>
      <a:accent6>
        <a:srgbClr val="DE85E1"/>
      </a:accent6>
      <a:hlink>
        <a:srgbClr val="ED87A6"/>
      </a:hlink>
      <a:folHlink>
        <a:srgbClr val="C99EAC"/>
      </a:folHlink>
    </a:clrScheme>
    <a:fontScheme name="Капля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апля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8000"/>
                <a:shade val="100000"/>
                <a:hueMod val="136000"/>
                <a:satMod val="160000"/>
                <a:lumMod val="105000"/>
              </a:schemeClr>
            </a:gs>
            <a:gs pos="100000">
              <a:schemeClr val="phClr">
                <a:shade val="92000"/>
                <a:satMod val="170000"/>
                <a:lumMod val="96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Droplet" id="{8984A317-299A-4E50-B45D-BFC9EDE2337A}" vid="{C71B277C-C29A-4BA0-A7BA-43502DF21AB3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TM04033925[[fn=Капля]]</Template>
  <TotalTime>538</TotalTime>
  <Words>253</Words>
  <Application>Microsoft Office PowerPoint</Application>
  <PresentationFormat>Произвольный</PresentationFormat>
  <Paragraphs>44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Капля</vt:lpstr>
      <vt:lpstr>«Бисероплетение в работе с дошкольниками, как один из видов арт - терапии» </vt:lpstr>
      <vt:lpstr>Виды бисера</vt:lpstr>
      <vt:lpstr>     </vt:lpstr>
      <vt:lpstr>     виды бисероплетения:  1.По содержанию: предметное; сюжетное; декоративное  </vt:lpstr>
      <vt:lpstr>Инструменты и материалы для бисероплетения</vt:lpstr>
      <vt:lpstr>      </vt:lpstr>
      <vt:lpstr>Презентация PowerPoint</vt:lpstr>
      <vt:lpstr>Этапы работы (начало работы)</vt:lpstr>
      <vt:lpstr>Плетение начинается с усиков.  Отрежьте кусок проволоки 30 см длиной, согните пополам, отступите от центра по 1 см с каждой стороны. На правый конец нанизываем одну бисерину, располагая ее на 1 см от сгиба.  Соединяем оба конца проволоки, скручиваем жгутиком не больше, чем на 1 см.  Так делаем второй усик.</vt:lpstr>
      <vt:lpstr>На оба конца надеваем две бусины, разводим проволоку по сторонам. На левый конец нанизываем 14 штук, делаем петлю, вводя кончик в первую бисерину петельки. На этот конец нанизываем еще 9 штук, делаем петлю. На правом отрезке выполняем крылья аналогичным образом. Соединяем оба конца, нанизываем две бусины. Разъединяем проволоку, прячем среди бисеринок.</vt:lpstr>
      <vt:lpstr>Готовые работы</vt:lpstr>
    </vt:vector>
  </TitlesOfParts>
  <Company>diakov.net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Бисероплетение  как средство развития художественного творчества детей старшего дошкольного возраста</dc:title>
  <dc:creator>RePack by Diakov</dc:creator>
  <cp:lastModifiedBy>Пользовастель</cp:lastModifiedBy>
  <cp:revision>19</cp:revision>
  <dcterms:created xsi:type="dcterms:W3CDTF">2021-11-19T12:56:10Z</dcterms:created>
  <dcterms:modified xsi:type="dcterms:W3CDTF">2021-11-26T08:20:38Z</dcterms:modified>
</cp:coreProperties>
</file>